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7eb7956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7eb7956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7eb7956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7eb7956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7eb79561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7eb79561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7e790e87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7e790e87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cf0e82f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cf0e82f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7e790e87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7e790e87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7f4f461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7f4f461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7f4f461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7f4f461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8d587e6f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8d587e6f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9600a03b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9600a03b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7e790e87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7e790e87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9600a03b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9600a03b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9600a03b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9600a03b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9600a03b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9600a03b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9600a03b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9600a03b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9600a03b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9600a03b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9600a03b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9600a03b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5ebd9776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5ebd9776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a13e143b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a13e143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a311c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a311c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a311c76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a311c76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7e790e87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7e790e87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cf0e82ff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cf0e82ff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cb35eed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cb35eed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7e790e87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7e790e87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9600a03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9600a03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9600a03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9600a03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a09957d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a09957d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7e790e87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7e790e87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s://drive.google.com/drive/folders/11uDeyRqkDipSFyHet7Slw9hZ2CTR6Bkr?usp=sharing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s://drive.google.com/file/d/1HE1sSYTTmTm-lGG4UQyL97920aikORcP/view?usp=sharing" TargetMode="External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hyperlink" Target="https://drive.google.com/file/d/1CVS0PeEpBIcM5C9gyFKzwZPBEYXDBJXb/view?usp=sharing" TargetMode="External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Relationship Id="rId7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Xhosting</a:t>
            </a:r>
            <a:endParaRPr sz="45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242"/>
              <a:t>Virtual Hosting Services</a:t>
            </a:r>
            <a:endParaRPr sz="2242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919950" y="3442813"/>
            <a:ext cx="27912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Xavier Murcia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Iker Testa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Adrián Torres</a:t>
            </a:r>
            <a:endParaRPr/>
          </a:p>
        </p:txBody>
      </p:sp>
      <p:pic>
        <p:nvPicPr>
          <p:cNvPr id="88" name="Google Shape;88;p13" title="Xhos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00" y="3148825"/>
            <a:ext cx="1689887" cy="168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4.1. </a:t>
            </a:r>
            <a:r>
              <a:rPr lang="es"/>
              <a:t>Red de empleados</a:t>
            </a:r>
            <a:endParaRPr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Incluye: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Equipos personales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Puntos de acceso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Impresoras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Cámaras de </a:t>
            </a:r>
            <a:r>
              <a:rPr lang="es"/>
              <a:t>seguridad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Servidores</a:t>
            </a:r>
            <a:r>
              <a:rPr lang="es"/>
              <a:t>: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Windows Exchange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Windows server amb AD, DNS, SMB, DHCP.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Contingencia</a:t>
            </a:r>
            <a:r>
              <a:rPr lang="es"/>
              <a:t> de l’anterior</a:t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697" y="220500"/>
            <a:ext cx="3143001" cy="359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4.2.</a:t>
            </a:r>
            <a:r>
              <a:rPr lang="es"/>
              <a:t> R</a:t>
            </a:r>
            <a:r>
              <a:rPr lang="es"/>
              <a:t>ed de nuestro servidor web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Incluye: 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Servidor Web / ZABBIX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Contingencia </a:t>
            </a:r>
            <a:r>
              <a:rPr lang="es"/>
              <a:t>del mateix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Red separada de otros para aislar el tráfico de red.</a:t>
            </a:r>
            <a:endParaRPr sz="2100">
              <a:solidFill>
                <a:srgbClr val="E8EAED"/>
              </a:solidFill>
              <a:highlight>
                <a:srgbClr val="30313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75" y="1229875"/>
            <a:ext cx="2498225" cy="24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4.3. </a:t>
            </a:r>
            <a:r>
              <a:rPr lang="es"/>
              <a:t>R</a:t>
            </a:r>
            <a:r>
              <a:rPr lang="es"/>
              <a:t>ed de los servidores de hosting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Incluye: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4 </a:t>
            </a:r>
            <a:r>
              <a:rPr lang="es"/>
              <a:t>Servidores</a:t>
            </a:r>
            <a:r>
              <a:rPr lang="es"/>
              <a:t> para hosting de máquinas.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Servidor SAN para backups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Diseñada para facilitar la escalabidad</a:t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725" y="1229875"/>
            <a:ext cx="2455575" cy="24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5.</a:t>
            </a:r>
            <a:r>
              <a:rPr lang="es"/>
              <a:t> Seguridad</a:t>
            </a: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5"/>
          <p:cNvCxnSpPr/>
          <p:nvPr/>
        </p:nvCxnSpPr>
        <p:spPr>
          <a:xfrm>
            <a:off x="4570350" y="1374175"/>
            <a:ext cx="3300" cy="305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2" name="Google Shape;202;p2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175" y="1653775"/>
            <a:ext cx="2491201" cy="249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5600" y="2045297"/>
            <a:ext cx="1388724" cy="17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1035825" y="1374175"/>
            <a:ext cx="272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7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4.1</a:t>
            </a:r>
            <a:r>
              <a:rPr lang="es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500">
                <a:latin typeface="Roboto"/>
                <a:ea typeface="Roboto"/>
                <a:cs typeface="Roboto"/>
                <a:sym typeface="Roboto"/>
              </a:rPr>
              <a:t>Documentos Legislativos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5554362" y="1374175"/>
            <a:ext cx="249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7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r>
              <a:rPr lang="es" sz="15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500">
                <a:latin typeface="Roboto"/>
                <a:ea typeface="Roboto"/>
                <a:cs typeface="Roboto"/>
                <a:sym typeface="Roboto"/>
              </a:rPr>
              <a:t>Medidas de seguridad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6. </a:t>
            </a:r>
            <a:r>
              <a:rPr lang="es"/>
              <a:t>Sistema de mensajería 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5554362" y="1374175"/>
            <a:ext cx="249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800" y="1475263"/>
            <a:ext cx="2923950" cy="219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338" y="1893487"/>
            <a:ext cx="1102875" cy="13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7.</a:t>
            </a:r>
            <a:r>
              <a:rPr lang="es"/>
              <a:t> Página web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Hosteada con: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Nginx amb SSL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MySQL</a:t>
            </a:r>
            <a:endParaRPr b="1"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825" y="657900"/>
            <a:ext cx="2298175" cy="32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42" y="2954367"/>
            <a:ext cx="1614475" cy="16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800" y="16402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7.1</a:t>
            </a:r>
            <a:r>
              <a:rPr lang="es"/>
              <a:t> Base de datos</a:t>
            </a:r>
            <a:endParaRPr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Hay 2 tablas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Usuaris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Màquines</a:t>
            </a: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72275"/>
            <a:ext cx="83820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/>
        </p:nvSpPr>
        <p:spPr>
          <a:xfrm>
            <a:off x="2500500" y="3031375"/>
            <a:ext cx="767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int </a:t>
            </a:r>
            <a:r>
              <a:rPr lang="es" sz="10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" sz="1000">
                <a:solidFill>
                  <a:schemeClr val="l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..</a:t>
            </a:r>
            <a:endParaRPr sz="1000">
              <a:solidFill>
                <a:schemeClr val="lt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2500500" y="3467175"/>
            <a:ext cx="1034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longblob</a:t>
            </a:r>
            <a:r>
              <a:rPr lang="es" sz="10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es" sz="1000">
                <a:solidFill>
                  <a:schemeClr val="l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s" sz="10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  <a:endParaRPr sz="1000">
              <a:solidFill>
                <a:schemeClr val="lt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6910325" y="3410975"/>
            <a:ext cx="767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tiny</a:t>
            </a:r>
            <a:r>
              <a:rPr lang="es" sz="10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int (1)</a:t>
            </a:r>
            <a:r>
              <a:rPr lang="es" sz="10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" sz="1000">
                <a:solidFill>
                  <a:schemeClr val="l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..</a:t>
            </a:r>
            <a:endParaRPr sz="1000">
              <a:solidFill>
                <a:schemeClr val="lt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6910325" y="3639575"/>
            <a:ext cx="930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tinyint (1)</a:t>
            </a:r>
            <a:r>
              <a:rPr lang="es" sz="1000">
                <a:solidFill>
                  <a:schemeClr val="l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..</a:t>
            </a:r>
            <a:endParaRPr sz="1000">
              <a:solidFill>
                <a:schemeClr val="lt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7.2 </a:t>
            </a:r>
            <a:r>
              <a:rPr lang="es"/>
              <a:t>Lenguajes y sus funciones</a:t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311700" y="1190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s">
                <a:solidFill>
                  <a:srgbClr val="000000"/>
                </a:solidFill>
              </a:rPr>
              <a:t>HTML: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Todas las páginas visibles por el usuario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s">
                <a:solidFill>
                  <a:srgbClr val="000000"/>
                </a:solidFill>
              </a:rPr>
              <a:t>CSS: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2 archivos para el estilo de toda la página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s">
                <a:solidFill>
                  <a:srgbClr val="000000"/>
                </a:solidFill>
              </a:rPr>
              <a:t>PHP: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Almacenamiento de datos de sesión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Escritura de datos en la BD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s">
                <a:solidFill>
                  <a:srgbClr val="000000"/>
                </a:solidFill>
              </a:rPr>
              <a:t>JS: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Calculador de precio de máquina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Multiplicador de formularios de comprar máquina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149" y="1017799"/>
            <a:ext cx="1314075" cy="13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5375" y="559475"/>
            <a:ext cx="1229675" cy="15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5">
            <a:alphaModFix/>
          </a:blip>
          <a:srcRect b="26817" l="0" r="0" t="22708"/>
          <a:stretch/>
        </p:blipFill>
        <p:spPr>
          <a:xfrm>
            <a:off x="7148275" y="2331900"/>
            <a:ext cx="1523875" cy="8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6">
            <a:alphaModFix/>
          </a:blip>
          <a:srcRect b="0" l="21553" r="20539" t="0"/>
          <a:stretch/>
        </p:blipFill>
        <p:spPr>
          <a:xfrm>
            <a:off x="5399150" y="2701456"/>
            <a:ext cx="1314075" cy="127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8.</a:t>
            </a:r>
            <a:r>
              <a:rPr lang="es"/>
              <a:t> Nuestro servidor Hosting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000000"/>
                </a:solidFill>
              </a:rPr>
              <a:t>8.1</a:t>
            </a:r>
            <a:r>
              <a:rPr lang="es"/>
              <a:t> </a:t>
            </a:r>
            <a:r>
              <a:rPr lang="es" sz="1500">
                <a:solidFill>
                  <a:srgbClr val="2A3990"/>
                </a:solidFill>
              </a:rPr>
              <a:t>Servicios:</a:t>
            </a:r>
            <a:endParaRPr sz="1500">
              <a:solidFill>
                <a:srgbClr val="2A3990"/>
              </a:solidFill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/>
              <a:t>Nginx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/>
              <a:t>Mysql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/>
              <a:t>Zabbix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/>
              <a:t>Apache2</a:t>
            </a:r>
            <a:endParaRPr sz="1500"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62885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000000"/>
                </a:solidFill>
              </a:rPr>
              <a:t>8.2</a:t>
            </a:r>
            <a:r>
              <a:rPr lang="es"/>
              <a:t> </a:t>
            </a:r>
            <a:r>
              <a:rPr lang="es" sz="1500">
                <a:solidFill>
                  <a:srgbClr val="2A3990"/>
                </a:solidFill>
              </a:rPr>
              <a:t>Máquinas</a:t>
            </a:r>
            <a:r>
              <a:rPr lang="es" sz="1500">
                <a:solidFill>
                  <a:srgbClr val="2A3990"/>
                </a:solidFill>
              </a:rPr>
              <a:t> que hosteamos:</a:t>
            </a:r>
            <a:endParaRPr sz="1500">
              <a:solidFill>
                <a:srgbClr val="2A3990"/>
              </a:solidFill>
            </a:endParaRPr>
          </a:p>
          <a:p>
            <a:pPr indent="-317500" lvl="0" marL="914400" rtl="0" algn="l"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400"/>
              <a:buChar char="●"/>
            </a:pPr>
            <a:r>
              <a:rPr lang="es" sz="1400">
                <a:solidFill>
                  <a:srgbClr val="2A3990"/>
                </a:solidFill>
              </a:rPr>
              <a:t>Win10</a:t>
            </a:r>
            <a:endParaRPr sz="1400">
              <a:solidFill>
                <a:srgbClr val="2A3990"/>
              </a:solidFill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RDP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IIS</a:t>
            </a:r>
            <a:endParaRPr sz="12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400"/>
              <a:buChar char="●"/>
            </a:pPr>
            <a:r>
              <a:rPr lang="es" sz="1400">
                <a:solidFill>
                  <a:srgbClr val="2A3990"/>
                </a:solidFill>
              </a:rPr>
              <a:t>Ubuntu Desktop</a:t>
            </a:r>
            <a:endParaRPr sz="1400">
              <a:solidFill>
                <a:srgbClr val="2A3990"/>
              </a:solidFill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SSH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Nginx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Zabbix Agent</a:t>
            </a:r>
            <a:endParaRPr sz="120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125" y="1922663"/>
            <a:ext cx="1298175" cy="12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50" y="1"/>
            <a:ext cx="6072499" cy="42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8.3</a:t>
            </a:r>
            <a:r>
              <a:rPr lang="es"/>
              <a:t> Red real</a:t>
            </a:r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017800"/>
            <a:ext cx="4416000" cy="3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107"/>
              <a:t>1.</a:t>
            </a:r>
            <a:r>
              <a:rPr lang="es" sz="4107"/>
              <a:t> </a:t>
            </a:r>
            <a:r>
              <a:rPr lang="es" sz="3857"/>
              <a:t>Qué es Xhosting?</a:t>
            </a:r>
            <a:endParaRPr sz="3857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4107"/>
              <a:t>2.</a:t>
            </a:r>
            <a:r>
              <a:rPr lang="es" sz="4107"/>
              <a:t> </a:t>
            </a:r>
            <a:r>
              <a:rPr lang="es" sz="3857"/>
              <a:t>Estructura</a:t>
            </a:r>
            <a:endParaRPr sz="3857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4107"/>
              <a:t>3.</a:t>
            </a:r>
            <a:r>
              <a:rPr lang="es" sz="4107"/>
              <a:t> </a:t>
            </a:r>
            <a:r>
              <a:rPr lang="es" sz="3857"/>
              <a:t>Herramientas de Xhosting</a:t>
            </a:r>
            <a:endParaRPr sz="385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107"/>
              <a:t>	</a:t>
            </a:r>
            <a:r>
              <a:rPr b="1" lang="es" sz="2857"/>
              <a:t>3.1</a:t>
            </a:r>
            <a:r>
              <a:rPr lang="es" sz="2857"/>
              <a:t> Hardware</a:t>
            </a:r>
            <a:endParaRPr sz="285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57"/>
              <a:t>	</a:t>
            </a:r>
            <a:r>
              <a:rPr b="1" lang="es" sz="2857"/>
              <a:t>3.2</a:t>
            </a:r>
            <a:r>
              <a:rPr lang="es" sz="2857"/>
              <a:t> Software</a:t>
            </a:r>
            <a:endParaRPr sz="285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57"/>
              <a:t>	</a:t>
            </a:r>
            <a:r>
              <a:rPr b="1" lang="es" sz="2857"/>
              <a:t>3.3</a:t>
            </a:r>
            <a:r>
              <a:rPr lang="es" sz="2857"/>
              <a:t> Presupuestos</a:t>
            </a:r>
            <a:endParaRPr sz="2857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4107"/>
              <a:t>4.</a:t>
            </a:r>
            <a:r>
              <a:rPr lang="es" sz="4107"/>
              <a:t> </a:t>
            </a:r>
            <a:r>
              <a:rPr lang="es" sz="3857"/>
              <a:t>La red</a:t>
            </a:r>
            <a:endParaRPr sz="385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107"/>
              <a:t>	</a:t>
            </a:r>
            <a:r>
              <a:rPr b="1" lang="es" sz="2857"/>
              <a:t>4.1</a:t>
            </a:r>
            <a:r>
              <a:rPr lang="es" sz="2857"/>
              <a:t> Red de empleados</a:t>
            </a:r>
            <a:endParaRPr sz="285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57"/>
              <a:t>	</a:t>
            </a:r>
            <a:r>
              <a:rPr b="1" lang="es" sz="2857"/>
              <a:t>4.2</a:t>
            </a:r>
            <a:r>
              <a:rPr lang="es" sz="2857"/>
              <a:t> Red de servidor web</a:t>
            </a:r>
            <a:endParaRPr sz="285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57"/>
              <a:t>	</a:t>
            </a:r>
            <a:r>
              <a:rPr b="1" lang="es" sz="2857"/>
              <a:t>4.3 </a:t>
            </a:r>
            <a:r>
              <a:rPr lang="es" sz="2857"/>
              <a:t>Red de servidores Hosting</a:t>
            </a:r>
            <a:endParaRPr sz="2857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4107"/>
              <a:t>5.</a:t>
            </a:r>
            <a:r>
              <a:rPr lang="es" sz="4107"/>
              <a:t> </a:t>
            </a:r>
            <a:r>
              <a:rPr lang="es" sz="3857"/>
              <a:t>Seguridad</a:t>
            </a:r>
            <a:endParaRPr sz="385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107"/>
              <a:t>	</a:t>
            </a:r>
            <a:r>
              <a:rPr b="1" lang="es" sz="2857"/>
              <a:t>5.1 </a:t>
            </a:r>
            <a:r>
              <a:rPr lang="es" sz="2857"/>
              <a:t>Documentos Legislativos</a:t>
            </a:r>
            <a:endParaRPr sz="285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57"/>
              <a:t>	</a:t>
            </a:r>
            <a:r>
              <a:rPr b="1" lang="es" sz="2857"/>
              <a:t>5.2</a:t>
            </a:r>
            <a:r>
              <a:rPr lang="es" sz="2857"/>
              <a:t> Medidas de Seguridad</a:t>
            </a:r>
            <a:endParaRPr sz="285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458650" y="1017800"/>
            <a:ext cx="4416000" cy="3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10"/>
              <a:t>6</a:t>
            </a:r>
            <a:r>
              <a:rPr b="1" lang="es" sz="2710"/>
              <a:t>.</a:t>
            </a:r>
            <a:r>
              <a:rPr b="1" lang="es" sz="4107"/>
              <a:t> </a:t>
            </a:r>
            <a:r>
              <a:rPr lang="es" sz="2417"/>
              <a:t>Sistemas de mensajería</a:t>
            </a:r>
            <a:endParaRPr sz="171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67"/>
              <a:t>7.</a:t>
            </a:r>
            <a:r>
              <a:rPr b="1" lang="es" sz="4107"/>
              <a:t> </a:t>
            </a:r>
            <a:r>
              <a:rPr lang="es" sz="2417"/>
              <a:t>Página Web</a:t>
            </a:r>
            <a:endParaRPr sz="2029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50"/>
              <a:t>	</a:t>
            </a:r>
            <a:r>
              <a:rPr b="1" lang="es" sz="1777"/>
              <a:t>7.1 </a:t>
            </a:r>
            <a:r>
              <a:rPr lang="es" sz="1777"/>
              <a:t>BBDD</a:t>
            </a:r>
            <a:endParaRPr sz="177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17"/>
              <a:t>	</a:t>
            </a:r>
            <a:r>
              <a:rPr b="1" lang="es" sz="1777"/>
              <a:t>7.2</a:t>
            </a:r>
            <a:r>
              <a:rPr lang="es" sz="2417"/>
              <a:t> </a:t>
            </a:r>
            <a:r>
              <a:rPr lang="es" sz="1777"/>
              <a:t>Lenguajes y sus funciones</a:t>
            </a:r>
            <a:endParaRPr sz="251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2670"/>
              <a:t>8.</a:t>
            </a:r>
            <a:r>
              <a:rPr lang="es" sz="3150"/>
              <a:t> </a:t>
            </a:r>
            <a:r>
              <a:rPr lang="es" sz="2417"/>
              <a:t>Nuestro servidor Hosting</a:t>
            </a:r>
            <a:endParaRPr sz="3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50"/>
              <a:t>	</a:t>
            </a:r>
            <a:r>
              <a:rPr b="1" lang="es" sz="1777"/>
              <a:t>8.1</a:t>
            </a:r>
            <a:r>
              <a:rPr lang="es" sz="1777"/>
              <a:t> Servicios </a:t>
            </a:r>
            <a:endParaRPr sz="177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77"/>
              <a:t>	</a:t>
            </a:r>
            <a:r>
              <a:rPr b="1" lang="es" sz="1777"/>
              <a:t>8.2</a:t>
            </a:r>
            <a:r>
              <a:rPr lang="es" sz="1777"/>
              <a:t> Máquinas que hosteamos</a:t>
            </a:r>
            <a:endParaRPr sz="177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77"/>
              <a:t>	</a:t>
            </a:r>
            <a:r>
              <a:rPr b="1" lang="es" sz="1777"/>
              <a:t>8.3 </a:t>
            </a:r>
            <a:r>
              <a:rPr lang="es" sz="1777"/>
              <a:t>Red Real</a:t>
            </a:r>
            <a:endParaRPr sz="177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77"/>
              <a:t>	</a:t>
            </a:r>
            <a:r>
              <a:rPr b="1" lang="es" sz="1777"/>
              <a:t>8.4</a:t>
            </a:r>
            <a:r>
              <a:rPr lang="es" sz="1777"/>
              <a:t> Monitorización Zabbix</a:t>
            </a:r>
            <a:endParaRPr sz="251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2670"/>
              <a:t>9. </a:t>
            </a:r>
            <a:r>
              <a:rPr lang="es" sz="2417"/>
              <a:t>Vulnerabilidad a corregir</a:t>
            </a:r>
            <a:endParaRPr sz="241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4" title="Xhosting_logo_log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125" y="1427500"/>
            <a:ext cx="1650175" cy="16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00" y="0"/>
            <a:ext cx="8520600" cy="488566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8.3 </a:t>
            </a:r>
            <a:r>
              <a:rPr lang="es"/>
              <a:t>Red real</a:t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50" y="0"/>
            <a:ext cx="8711051" cy="48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8.3 </a:t>
            </a:r>
            <a:r>
              <a:rPr lang="es"/>
              <a:t>Red real</a:t>
            </a: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25" y="0"/>
            <a:ext cx="8635376" cy="48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8.3 </a:t>
            </a:r>
            <a:r>
              <a:rPr lang="es"/>
              <a:t>Red real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00" y="0"/>
            <a:ext cx="8520600" cy="48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8.3 </a:t>
            </a:r>
            <a:r>
              <a:rPr lang="es"/>
              <a:t>Red real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75" y="0"/>
            <a:ext cx="8460025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8.3 </a:t>
            </a:r>
            <a:r>
              <a:rPr lang="es"/>
              <a:t>Red real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0"/>
            <a:ext cx="8620124" cy="48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8.3 </a:t>
            </a:r>
            <a:r>
              <a:rPr lang="es"/>
              <a:t>Red real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8.4</a:t>
            </a:r>
            <a:r>
              <a:rPr lang="es"/>
              <a:t> Monitorización ZABBIX</a:t>
            </a:r>
            <a:endParaRPr/>
          </a:p>
        </p:txBody>
      </p:sp>
      <p:sp>
        <p:nvSpPr>
          <p:cNvPr id="311" name="Google Shape;311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Puerto:</a:t>
            </a:r>
            <a:r>
              <a:rPr lang="es"/>
              <a:t> 81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Servidor:</a:t>
            </a:r>
            <a:r>
              <a:rPr lang="es"/>
              <a:t> Zabbix-Server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Cliente: Agente-Zabbix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Adicional por 3€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Personalización Alertas via GMAIL-SMS-SCRIPT</a:t>
            </a:r>
            <a:endParaRPr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8.4 </a:t>
            </a:r>
            <a:r>
              <a:rPr lang="es"/>
              <a:t>Monitorización ZABBIX</a:t>
            </a:r>
            <a:endParaRPr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75" y="982750"/>
            <a:ext cx="7948252" cy="29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9. </a:t>
            </a:r>
            <a:r>
              <a:rPr lang="es"/>
              <a:t>Vulnerabilidad a corregir</a:t>
            </a:r>
            <a:endParaRPr/>
          </a:p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Validación del código de la página web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75" y="1479200"/>
            <a:ext cx="5961675" cy="3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9.</a:t>
            </a:r>
            <a:r>
              <a:rPr lang="es"/>
              <a:t> Vulnerabilidad a corregir</a:t>
            </a:r>
            <a:endParaRPr/>
          </a:p>
        </p:txBody>
      </p:sp>
      <p:sp>
        <p:nvSpPr>
          <p:cNvPr id="333" name="Google Shape;333;p41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Validación del código de la página web</a:t>
            </a:r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4375"/>
            <a:ext cx="914400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75" y="0"/>
            <a:ext cx="3966825" cy="23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1.</a:t>
            </a:r>
            <a:r>
              <a:rPr lang="es"/>
              <a:t> Qué</a:t>
            </a:r>
            <a:r>
              <a:rPr lang="es"/>
              <a:t> es Xhosting?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Hosting de máquinas </a:t>
            </a:r>
            <a:r>
              <a:rPr lang="es"/>
              <a:t>virtuales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Asistencia técnica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Sistemas de monitoreo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Preparados para servir a profesionales e inexpertos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00" y="1017800"/>
            <a:ext cx="24384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1256050"/>
            <a:ext cx="8520600" cy="14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/>
              <a:t>GRÁCIAS</a:t>
            </a:r>
            <a:endParaRPr sz="8000"/>
          </a:p>
        </p:txBody>
      </p:sp>
      <p:pic>
        <p:nvPicPr>
          <p:cNvPr id="341" name="Google Shape;341;p42" title="Xhosting_logo_log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26720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2. </a:t>
            </a:r>
            <a:r>
              <a:rPr lang="es"/>
              <a:t>Estructura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Planos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Instalación de red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Material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Seguridad física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7208725" y="1890200"/>
            <a:ext cx="17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3.</a:t>
            </a:r>
            <a:r>
              <a:rPr lang="es"/>
              <a:t> Herramientas de Xhosting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Necesidad de ordenadores potentes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CPD dentro de la empresa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ts val="1800"/>
              <a:buChar char="-"/>
            </a:pPr>
            <a:r>
              <a:rPr lang="es"/>
              <a:t>Servidores de alta gama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3.1.</a:t>
            </a:r>
            <a:r>
              <a:rPr lang="es"/>
              <a:t> Hardware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11713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8"/>
              <a:t>Componentes</a:t>
            </a:r>
            <a:r>
              <a:rPr b="1" lang="es" sz="2008"/>
              <a:t> potentes y costosos</a:t>
            </a:r>
            <a:endParaRPr b="1" sz="20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8"/>
          <p:cNvGrpSpPr/>
          <p:nvPr/>
        </p:nvGrpSpPr>
        <p:grpSpPr>
          <a:xfrm>
            <a:off x="2102150" y="1733475"/>
            <a:ext cx="4939725" cy="1215697"/>
            <a:chOff x="311700" y="1863175"/>
            <a:chExt cx="4939725" cy="1215697"/>
          </a:xfrm>
        </p:grpSpPr>
        <p:pic>
          <p:nvPicPr>
            <p:cNvPr id="127" name="Google Shape;12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863179"/>
              <a:ext cx="871651" cy="87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4400" y="1863175"/>
              <a:ext cx="871650" cy="871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02075" y="2007575"/>
              <a:ext cx="962700" cy="64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20800" y="1961196"/>
              <a:ext cx="871652" cy="734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8"/>
            <p:cNvPicPr preferRelativeResize="0"/>
            <p:nvPr/>
          </p:nvPicPr>
          <p:blipFill rotWithShape="1">
            <a:blip r:embed="rId7">
              <a:alphaModFix/>
            </a:blip>
            <a:srcRect b="0" l="2810" r="-2810" t="0"/>
            <a:stretch/>
          </p:blipFill>
          <p:spPr>
            <a:xfrm>
              <a:off x="4237175" y="2064622"/>
              <a:ext cx="1014250" cy="1014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3.2 </a:t>
            </a:r>
            <a:r>
              <a:rPr lang="es"/>
              <a:t>Software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325" y="1819538"/>
            <a:ext cx="989874" cy="9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75" y="3285572"/>
            <a:ext cx="1481874" cy="9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0600" y="3285576"/>
            <a:ext cx="1015318" cy="9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50" y="1819546"/>
            <a:ext cx="1015325" cy="99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7529100" y="1762350"/>
            <a:ext cx="130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3" name="Google Shape;143;p19"/>
          <p:cNvSpPr txBox="1"/>
          <p:nvPr/>
        </p:nvSpPr>
        <p:spPr>
          <a:xfrm>
            <a:off x="5891525" y="1762350"/>
            <a:ext cx="139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3.3</a:t>
            </a:r>
            <a:r>
              <a:rPr lang="es"/>
              <a:t> Presupuestos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71"/>
              <a:t>Hardware: 	 </a:t>
            </a:r>
            <a:r>
              <a:rPr b="1" lang="es" sz="2371">
                <a:solidFill>
                  <a:srgbClr val="000000"/>
                </a:solidFill>
              </a:rPr>
              <a:t>94408,33 €</a:t>
            </a:r>
            <a:endParaRPr b="1" sz="2371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371"/>
              <a:t>Software: </a:t>
            </a:r>
            <a:r>
              <a:rPr lang="es" sz="2371"/>
              <a:t>	 </a:t>
            </a:r>
            <a:r>
              <a:rPr b="1" lang="es" sz="2371">
                <a:solidFill>
                  <a:srgbClr val="000000"/>
                </a:solidFill>
              </a:rPr>
              <a:t>13706,48 €</a:t>
            </a:r>
            <a:endParaRPr b="1" sz="2371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371"/>
              <a:t>Red: </a:t>
            </a:r>
            <a:r>
              <a:rPr lang="es" sz="2371"/>
              <a:t>		   </a:t>
            </a:r>
            <a:r>
              <a:rPr b="1" lang="es" sz="2371">
                <a:solidFill>
                  <a:srgbClr val="000000"/>
                </a:solidFill>
              </a:rPr>
              <a:t>2531,40 €</a:t>
            </a:r>
            <a:endParaRPr b="1" sz="2371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550">
                <a:solidFill>
                  <a:srgbClr val="2A3990"/>
                </a:solidFill>
              </a:rPr>
              <a:t>		     110646,21 €</a:t>
            </a:r>
            <a:endParaRPr b="1" sz="2550">
              <a:solidFill>
                <a:srgbClr val="2A399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0"/>
          <p:cNvCxnSpPr/>
          <p:nvPr/>
        </p:nvCxnSpPr>
        <p:spPr>
          <a:xfrm>
            <a:off x="1594775" y="2487725"/>
            <a:ext cx="1277400" cy="3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4. </a:t>
            </a:r>
            <a:r>
              <a:rPr lang="es"/>
              <a:t>R</a:t>
            </a:r>
            <a:r>
              <a:rPr lang="es"/>
              <a:t>ed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311700" y="14645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Separada por un enrutador en 3 </a:t>
            </a:r>
            <a:r>
              <a:rPr lang="es"/>
              <a:t>secciones</a:t>
            </a:r>
            <a:r>
              <a:rPr lang="es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Red de trabajadores</a:t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Red de servidor web</a:t>
            </a:r>
            <a:endParaRPr/>
          </a:p>
          <a:p>
            <a:pPr indent="-342900" lvl="0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Red de servidores hosting</a:t>
            </a:r>
            <a:endParaRPr sz="2100">
              <a:solidFill>
                <a:srgbClr val="E8EAED"/>
              </a:solidFill>
              <a:highlight>
                <a:srgbClr val="30313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21"/>
          <p:cNvGrpSpPr/>
          <p:nvPr/>
        </p:nvGrpSpPr>
        <p:grpSpPr>
          <a:xfrm>
            <a:off x="5113213" y="24725"/>
            <a:ext cx="4102713" cy="3161675"/>
            <a:chOff x="5334088" y="434725"/>
            <a:chExt cx="4102713" cy="3161675"/>
          </a:xfrm>
        </p:grpSpPr>
        <p:grpSp>
          <p:nvGrpSpPr>
            <p:cNvPr id="160" name="Google Shape;160;p21"/>
            <p:cNvGrpSpPr/>
            <p:nvPr/>
          </p:nvGrpSpPr>
          <p:grpSpPr>
            <a:xfrm>
              <a:off x="5872346" y="1109632"/>
              <a:ext cx="2650062" cy="2088766"/>
              <a:chOff x="5490950" y="1017800"/>
              <a:chExt cx="3098400" cy="2385525"/>
            </a:xfrm>
          </p:grpSpPr>
          <p:sp>
            <p:nvSpPr>
              <p:cNvPr id="161" name="Google Shape;161;p21"/>
              <p:cNvSpPr/>
              <p:nvPr/>
            </p:nvSpPr>
            <p:spPr>
              <a:xfrm>
                <a:off x="6411800" y="1844563"/>
                <a:ext cx="1256700" cy="732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Roboto"/>
                    <a:ea typeface="Roboto"/>
                    <a:cs typeface="Roboto"/>
                    <a:sym typeface="Roboto"/>
                  </a:rPr>
                  <a:t>enrutador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6975050" y="1017800"/>
                <a:ext cx="130200" cy="732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 rot="-5400000">
                <a:off x="5791850" y="1834775"/>
                <a:ext cx="130200" cy="732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 rot="10800000">
                <a:off x="6975050" y="2671325"/>
                <a:ext cx="130200" cy="732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 rot="5400000">
                <a:off x="8158250" y="1834775"/>
                <a:ext cx="130200" cy="732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" name="Google Shape;166;p21"/>
            <p:cNvSpPr txBox="1"/>
            <p:nvPr/>
          </p:nvSpPr>
          <p:spPr>
            <a:xfrm>
              <a:off x="5334088" y="1934575"/>
              <a:ext cx="3880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1.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192.168.1.0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21"/>
            <p:cNvSpPr txBox="1"/>
            <p:nvPr/>
          </p:nvSpPr>
          <p:spPr>
            <a:xfrm>
              <a:off x="6659950" y="434725"/>
              <a:ext cx="2386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192.168.3.0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3.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21"/>
            <p:cNvSpPr txBox="1"/>
            <p:nvPr/>
          </p:nvSpPr>
          <p:spPr>
            <a:xfrm>
              <a:off x="6817900" y="2857500"/>
              <a:ext cx="2396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2.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192.168.2.0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21"/>
            <p:cNvSpPr txBox="1"/>
            <p:nvPr/>
          </p:nvSpPr>
          <p:spPr>
            <a:xfrm>
              <a:off x="8522400" y="1923163"/>
              <a:ext cx="91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WAN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200" y="0"/>
            <a:ext cx="853800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